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63" r:id="rId6"/>
    <p:sldId id="264" r:id="rId7"/>
    <p:sldId id="265" r:id="rId8"/>
    <p:sldId id="266" r:id="rId9"/>
    <p:sldId id="259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D2E"/>
    <a:srgbClr val="FA5F1A"/>
    <a:srgbClr val="F9F9F9"/>
    <a:srgbClr val="49A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04" y="-6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05E5-C815-4871-822F-A62813F0594D}" type="datetimeFigureOut">
              <a:rPr lang="en-US" smtClean="0"/>
              <a:pPr/>
              <a:t>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D35D-E600-41DE-BEEE-D6CC6057E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9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05E5-C815-4871-822F-A62813F0594D}" type="datetimeFigureOut">
              <a:rPr lang="en-US" smtClean="0"/>
              <a:pPr/>
              <a:t>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D35D-E600-41DE-BEEE-D6CC6057E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0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05E5-C815-4871-822F-A62813F0594D}" type="datetimeFigureOut">
              <a:rPr lang="en-US" smtClean="0"/>
              <a:pPr/>
              <a:t>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D35D-E600-41DE-BEEE-D6CC6057E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5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05E5-C815-4871-822F-A62813F0594D}" type="datetimeFigureOut">
              <a:rPr lang="en-US" smtClean="0"/>
              <a:pPr/>
              <a:t>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D35D-E600-41DE-BEEE-D6CC6057E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8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05E5-C815-4871-822F-A62813F0594D}" type="datetimeFigureOut">
              <a:rPr lang="en-US" smtClean="0"/>
              <a:pPr/>
              <a:t>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D35D-E600-41DE-BEEE-D6CC6057E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05E5-C815-4871-822F-A62813F0594D}" type="datetimeFigureOut">
              <a:rPr lang="en-US" smtClean="0"/>
              <a:pPr/>
              <a:t>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D35D-E600-41DE-BEEE-D6CC6057E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9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05E5-C815-4871-822F-A62813F0594D}" type="datetimeFigureOut">
              <a:rPr lang="en-US" smtClean="0"/>
              <a:pPr/>
              <a:t>1/18/17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D35D-E600-41DE-BEEE-D6CC6057E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9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05E5-C815-4871-822F-A62813F0594D}" type="datetimeFigureOut">
              <a:rPr lang="en-US" smtClean="0"/>
              <a:pPr/>
              <a:t>1/18/17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D35D-E600-41DE-BEEE-D6CC6057E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0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05E5-C815-4871-822F-A62813F0594D}" type="datetimeFigureOut">
              <a:rPr lang="en-US" smtClean="0"/>
              <a:pPr/>
              <a:t>1/18/17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D35D-E600-41DE-BEEE-D6CC6057E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6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05E5-C815-4871-822F-A62813F0594D}" type="datetimeFigureOut">
              <a:rPr lang="en-US" smtClean="0"/>
              <a:pPr/>
              <a:t>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D35D-E600-41DE-BEEE-D6CC6057E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4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05E5-C815-4871-822F-A62813F0594D}" type="datetimeFigureOut">
              <a:rPr lang="en-US" smtClean="0"/>
              <a:pPr/>
              <a:t>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D35D-E600-41DE-BEEE-D6CC6057E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8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E05E5-C815-4871-822F-A62813F0594D}" type="datetimeFigureOut">
              <a:rPr lang="en-US" smtClean="0"/>
              <a:pPr/>
              <a:t>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CD35D-E600-41DE-BEEE-D6CC6057E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9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3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429481"/>
              </p:ext>
            </p:extLst>
          </p:nvPr>
        </p:nvGraphicFramePr>
        <p:xfrm>
          <a:off x="1871699" y="1340768"/>
          <a:ext cx="5400600" cy="173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1169"/>
                <a:gridCol w="4209431"/>
              </a:tblGrid>
              <a:tr h="288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VOICE</a:t>
                      </a:r>
                      <a:r>
                        <a:rPr lang="es-MX" sz="1700" b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ALLOCATION</a:t>
                      </a:r>
                      <a:endParaRPr lang="en-US" sz="1700" b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AA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Character</a:t>
                      </a:r>
                      <a:endParaRPr lang="en-US" sz="1700" b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Description</a:t>
                      </a:r>
                      <a:endParaRPr lang="en-US" sz="1700" b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265421"/>
              </p:ext>
            </p:extLst>
          </p:nvPr>
        </p:nvGraphicFramePr>
        <p:xfrm>
          <a:off x="1115615" y="3553230"/>
          <a:ext cx="6912770" cy="2428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/>
                <a:gridCol w="1872207"/>
                <a:gridCol w="1656185"/>
                <a:gridCol w="1944217"/>
              </a:tblGrid>
              <a:tr h="359751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MODULE 1 - PRESENTATION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AA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751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Section</a:t>
                      </a:r>
                      <a:r>
                        <a:rPr lang="es-MX" sz="17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1 - </a:t>
                      </a:r>
                      <a:r>
                        <a:rPr lang="es-MX" sz="1700" b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Welcome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Screen</a:t>
                      </a:r>
                      <a:r>
                        <a:rPr lang="es-CR" sz="17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Screen</a:t>
                      </a:r>
                      <a:r>
                        <a:rPr lang="es-CR" sz="17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Type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Screen</a:t>
                      </a:r>
                      <a:r>
                        <a:rPr lang="es-CR" sz="17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 Content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Narration</a:t>
                      </a:r>
                      <a:r>
                        <a:rPr lang="es-CR" sz="17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 / Audio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42647"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Graphics</a:t>
                      </a:r>
                      <a:r>
                        <a:rPr lang="es-MX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es-MX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Animations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5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Narration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Voice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Audio Notes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Navigation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s-MX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Notes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5536" y="163379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Date: </a:t>
            </a:r>
            <a:r>
              <a:rPr lang="es-CR" sz="17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__________________</a:t>
            </a:r>
            <a:endParaRPr lang="en-US" sz="1700" u="sng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 panose="020B0706030402020204" pitchFamily="34" charset="0"/>
            </a:endParaRPr>
          </a:p>
          <a:p>
            <a:r>
              <a:rPr lang="es-C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Course</a:t>
            </a:r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C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Name</a:t>
            </a:r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:</a:t>
            </a:r>
            <a:r>
              <a:rPr lang="es-CR" sz="17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__________________</a:t>
            </a:r>
            <a:endParaRPr lang="en-US" sz="1700" u="sng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163379"/>
            <a:ext cx="3960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Client</a:t>
            </a:r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 Logo</a:t>
            </a:r>
            <a:endParaRPr lang="en-US" sz="1700" u="sng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9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4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821830"/>
              </p:ext>
            </p:extLst>
          </p:nvPr>
        </p:nvGraphicFramePr>
        <p:xfrm>
          <a:off x="1871699" y="1340768"/>
          <a:ext cx="5400600" cy="173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1169"/>
                <a:gridCol w="4209431"/>
              </a:tblGrid>
              <a:tr h="288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VOICE</a:t>
                      </a:r>
                      <a:r>
                        <a:rPr lang="es-MX" sz="1700" b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ALLOCATION</a:t>
                      </a:r>
                      <a:endParaRPr lang="en-US" sz="1700" b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AA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Character</a:t>
                      </a:r>
                      <a:endParaRPr lang="en-US" sz="1700" b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Description</a:t>
                      </a:r>
                      <a:endParaRPr lang="en-US" sz="1700" b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87107"/>
              </p:ext>
            </p:extLst>
          </p:nvPr>
        </p:nvGraphicFramePr>
        <p:xfrm>
          <a:off x="1115615" y="3553230"/>
          <a:ext cx="6912770" cy="2428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/>
                <a:gridCol w="1872207"/>
                <a:gridCol w="1656185"/>
                <a:gridCol w="1944217"/>
              </a:tblGrid>
              <a:tr h="359751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MODULE 1 - PRESENTATION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AA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751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Section</a:t>
                      </a:r>
                      <a:r>
                        <a:rPr lang="es-MX" sz="17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1 - </a:t>
                      </a:r>
                      <a:r>
                        <a:rPr lang="es-MX" sz="1700" b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Welcome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Screen</a:t>
                      </a:r>
                      <a:r>
                        <a:rPr lang="es-CR" sz="17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Screen</a:t>
                      </a:r>
                      <a:r>
                        <a:rPr lang="es-CR" sz="17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Type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Screen</a:t>
                      </a:r>
                      <a:r>
                        <a:rPr lang="es-CR" sz="17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 Content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Narration</a:t>
                      </a:r>
                      <a:r>
                        <a:rPr lang="es-CR" sz="17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 / Audio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42647"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Graphics</a:t>
                      </a:r>
                      <a:r>
                        <a:rPr lang="es-MX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es-MX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Animations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5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Narration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Voice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Audio Notes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Navigation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s-MX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Notes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95536" y="163379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Date: </a:t>
            </a:r>
            <a:r>
              <a:rPr lang="es-CR" sz="17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__________________</a:t>
            </a:r>
            <a:endParaRPr lang="en-US" sz="1700" u="sng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 panose="020B0706030402020204" pitchFamily="34" charset="0"/>
            </a:endParaRPr>
          </a:p>
          <a:p>
            <a:r>
              <a:rPr lang="es-C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Course</a:t>
            </a:r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C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Name</a:t>
            </a:r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:</a:t>
            </a:r>
            <a:r>
              <a:rPr lang="es-CR" sz="17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__________________</a:t>
            </a:r>
            <a:endParaRPr lang="en-US" sz="1700" u="sng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60032" y="163379"/>
            <a:ext cx="3960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Logo</a:t>
            </a:r>
            <a:endParaRPr lang="en-US" sz="1700" u="sng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8800" y="260648"/>
            <a:ext cx="360040" cy="338554"/>
            <a:chOff x="1035887" y="1077469"/>
            <a:chExt cx="360040" cy="338554"/>
          </a:xfrm>
        </p:grpSpPr>
        <p:sp>
          <p:nvSpPr>
            <p:cNvPr id="44" name="Oval 43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1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705490" y="1340768"/>
            <a:ext cx="360040" cy="338554"/>
            <a:chOff x="1035887" y="1077469"/>
            <a:chExt cx="360040" cy="338554"/>
          </a:xfrm>
        </p:grpSpPr>
        <p:sp>
          <p:nvSpPr>
            <p:cNvPr id="86" name="Oval 85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2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928900" y="3573016"/>
            <a:ext cx="360040" cy="338554"/>
            <a:chOff x="1035887" y="1077469"/>
            <a:chExt cx="360040" cy="338554"/>
          </a:xfrm>
        </p:grpSpPr>
        <p:sp>
          <p:nvSpPr>
            <p:cNvPr id="89" name="Oval 88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3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928900" y="3954542"/>
            <a:ext cx="360040" cy="338554"/>
            <a:chOff x="1035887" y="1077469"/>
            <a:chExt cx="360040" cy="338554"/>
          </a:xfrm>
        </p:grpSpPr>
        <p:sp>
          <p:nvSpPr>
            <p:cNvPr id="92" name="Oval 91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4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28900" y="4356766"/>
            <a:ext cx="360040" cy="338554"/>
            <a:chOff x="1035887" y="1077469"/>
            <a:chExt cx="360040" cy="338554"/>
          </a:xfrm>
        </p:grpSpPr>
        <p:sp>
          <p:nvSpPr>
            <p:cNvPr id="95" name="Oval 94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5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555776" y="4356766"/>
            <a:ext cx="360040" cy="338554"/>
            <a:chOff x="1035887" y="1077469"/>
            <a:chExt cx="360040" cy="338554"/>
          </a:xfrm>
        </p:grpSpPr>
        <p:sp>
          <p:nvSpPr>
            <p:cNvPr id="98" name="Oval 97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6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231740" y="4746630"/>
            <a:ext cx="360040" cy="338554"/>
            <a:chOff x="1035887" y="1077469"/>
            <a:chExt cx="360040" cy="338554"/>
          </a:xfrm>
        </p:grpSpPr>
        <p:sp>
          <p:nvSpPr>
            <p:cNvPr id="101" name="Oval 100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7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231740" y="5051503"/>
            <a:ext cx="360040" cy="338554"/>
            <a:chOff x="1035887" y="1077469"/>
            <a:chExt cx="360040" cy="338554"/>
          </a:xfrm>
        </p:grpSpPr>
        <p:sp>
          <p:nvSpPr>
            <p:cNvPr id="104" name="Oval 103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8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231740" y="5356376"/>
            <a:ext cx="360040" cy="338554"/>
            <a:chOff x="1035887" y="1077469"/>
            <a:chExt cx="360040" cy="338554"/>
          </a:xfrm>
        </p:grpSpPr>
        <p:sp>
          <p:nvSpPr>
            <p:cNvPr id="107" name="Oval 106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9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211960" y="4356766"/>
            <a:ext cx="432048" cy="338554"/>
            <a:chOff x="1006579" y="1077469"/>
            <a:chExt cx="432048" cy="338554"/>
          </a:xfrm>
        </p:grpSpPr>
        <p:sp>
          <p:nvSpPr>
            <p:cNvPr id="113" name="Oval 112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006579" y="1077469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11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940152" y="4356766"/>
            <a:ext cx="432048" cy="338554"/>
            <a:chOff x="1006579" y="1077469"/>
            <a:chExt cx="432048" cy="338554"/>
          </a:xfrm>
        </p:grpSpPr>
        <p:sp>
          <p:nvSpPr>
            <p:cNvPr id="119" name="Oval 118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006579" y="1077469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12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2195736" y="5661248"/>
            <a:ext cx="432048" cy="338554"/>
            <a:chOff x="1006579" y="1077469"/>
            <a:chExt cx="432048" cy="338554"/>
          </a:xfrm>
        </p:grpSpPr>
        <p:sp>
          <p:nvSpPr>
            <p:cNvPr id="122" name="Oval 121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006579" y="1077469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10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09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841394" y="444013"/>
            <a:ext cx="7040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Date and </a:t>
            </a:r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Course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Name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:  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As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name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indicates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en-US" sz="1600" u="sng" kern="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1394" y="1035882"/>
            <a:ext cx="704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Voice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Allocation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:  </a:t>
            </a:r>
            <a:r>
              <a:rPr lang="en-US" sz="1600" kern="5000" spc="50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1600" kern="5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Character conceptualization. This means creating the details about a character´s life and story.</a:t>
            </a:r>
            <a:endParaRPr lang="en-US" sz="1600" u="sng" kern="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1394" y="1904749"/>
            <a:ext cx="7040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Module: 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Name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of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module.</a:t>
            </a:r>
            <a:endParaRPr lang="en-US" sz="1600" u="sng" kern="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41394" y="2496618"/>
            <a:ext cx="7040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Section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: 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Name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of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section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en-US" sz="1600" u="sng" kern="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1394" y="3088487"/>
            <a:ext cx="7040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Screen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: 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Name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of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screen</a:t>
            </a:r>
            <a:r>
              <a:rPr lang="es-CR" sz="1600" kern="5000" spc="5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en-US" sz="1600" u="sng" kern="5000" spc="5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41394" y="3680356"/>
            <a:ext cx="8627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Screen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Type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:  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Determines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if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this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informational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screen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exploration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screen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 video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screen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etc.</a:t>
            </a:r>
            <a:endParaRPr lang="en-US" sz="1600" u="sng" kern="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41394" y="4272225"/>
            <a:ext cx="8123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Graphic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 / </a:t>
            </a:r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Animations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:  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Visual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description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goes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here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Also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include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their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positioning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screen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 *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You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can’t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be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too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detailed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Think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about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adding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thumbnail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sketches in place of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images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rather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than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describing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them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verbally.*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41394" y="5418093"/>
            <a:ext cx="7475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Narration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Voice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: 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Details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if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a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male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female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voice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will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narrate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audio,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even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if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there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will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be a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male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/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female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combination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en-US" sz="1600" u="sng" kern="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402232" y="507450"/>
            <a:ext cx="360040" cy="338554"/>
            <a:chOff x="1035887" y="1077469"/>
            <a:chExt cx="360040" cy="338554"/>
          </a:xfrm>
        </p:grpSpPr>
        <p:sp>
          <p:nvSpPr>
            <p:cNvPr id="73" name="Oval 72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1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02232" y="1074222"/>
            <a:ext cx="360040" cy="338554"/>
            <a:chOff x="1035887" y="1077469"/>
            <a:chExt cx="360040" cy="338554"/>
          </a:xfrm>
        </p:grpSpPr>
        <p:sp>
          <p:nvSpPr>
            <p:cNvPr id="76" name="Oval 75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2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02232" y="1891257"/>
            <a:ext cx="360040" cy="338554"/>
            <a:chOff x="1035887" y="1077469"/>
            <a:chExt cx="360040" cy="338554"/>
          </a:xfrm>
        </p:grpSpPr>
        <p:sp>
          <p:nvSpPr>
            <p:cNvPr id="79" name="Oval 78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3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02232" y="2492896"/>
            <a:ext cx="360040" cy="338554"/>
            <a:chOff x="1035887" y="1077469"/>
            <a:chExt cx="360040" cy="338554"/>
          </a:xfrm>
        </p:grpSpPr>
        <p:sp>
          <p:nvSpPr>
            <p:cNvPr id="82" name="Oval 81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4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02232" y="3088487"/>
            <a:ext cx="360040" cy="338554"/>
            <a:chOff x="1035887" y="1077469"/>
            <a:chExt cx="360040" cy="338554"/>
          </a:xfrm>
        </p:grpSpPr>
        <p:sp>
          <p:nvSpPr>
            <p:cNvPr id="85" name="Oval 84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5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02232" y="3669442"/>
            <a:ext cx="360040" cy="338554"/>
            <a:chOff x="1035887" y="1077469"/>
            <a:chExt cx="360040" cy="338554"/>
          </a:xfrm>
        </p:grpSpPr>
        <p:sp>
          <p:nvSpPr>
            <p:cNvPr id="88" name="Oval 87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6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02232" y="4332891"/>
            <a:ext cx="360040" cy="338554"/>
            <a:chOff x="1035887" y="1077469"/>
            <a:chExt cx="360040" cy="338554"/>
          </a:xfrm>
        </p:grpSpPr>
        <p:sp>
          <p:nvSpPr>
            <p:cNvPr id="91" name="Oval 90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7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02232" y="5435588"/>
            <a:ext cx="360040" cy="338554"/>
            <a:chOff x="1035887" y="1077469"/>
            <a:chExt cx="360040" cy="338554"/>
          </a:xfrm>
        </p:grpSpPr>
        <p:sp>
          <p:nvSpPr>
            <p:cNvPr id="94" name="Oval 93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8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24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841394" y="444013"/>
            <a:ext cx="8051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Audio Notes: 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This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section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for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explanatory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notes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for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narrator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Includes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pronunciation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of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terms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and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acronyms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that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might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be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unfamiliar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to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narrator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en-US" sz="1600" u="sng" kern="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1394" y="1318995"/>
            <a:ext cx="8051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Navigation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 Notes: 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These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are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navigation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/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interaction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instructions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which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means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everything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a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learner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can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should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do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screen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en-US" sz="1600" u="sng" kern="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1394" y="2193977"/>
            <a:ext cx="7691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Content: 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text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in full, as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appears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screen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Includes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instructions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that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students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will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see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like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“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Click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NEXT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for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more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information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”.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This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lets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subject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matter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experts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see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excatly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what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will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be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presented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en-US" sz="1600" u="sng" kern="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1394" y="3318083"/>
            <a:ext cx="805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Narration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 / Audio: 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Indicates</a:t>
            </a:r>
            <a:r>
              <a:rPr lang="es-CR" sz="1600" kern="5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text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that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characters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already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described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will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say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in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each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screen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This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part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that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will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be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recorded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as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audio. Note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that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“Content” and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“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Narration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” are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not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necessarily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same</a:t>
            </a:r>
            <a:r>
              <a:rPr lang="es-CR" sz="1600" kern="5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en-US" sz="1600" u="sng" kern="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224" y="507450"/>
            <a:ext cx="432048" cy="3162202"/>
            <a:chOff x="341530" y="507450"/>
            <a:chExt cx="432048" cy="3162202"/>
          </a:xfrm>
        </p:grpSpPr>
        <p:grpSp>
          <p:nvGrpSpPr>
            <p:cNvPr id="47" name="Group 46"/>
            <p:cNvGrpSpPr/>
            <p:nvPr/>
          </p:nvGrpSpPr>
          <p:grpSpPr>
            <a:xfrm>
              <a:off x="377534" y="507450"/>
              <a:ext cx="360040" cy="338554"/>
              <a:chOff x="1035887" y="1077469"/>
              <a:chExt cx="360040" cy="33855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078587" y="1108775"/>
                <a:ext cx="288032" cy="288032"/>
              </a:xfrm>
              <a:prstGeom prst="ellipse">
                <a:avLst/>
              </a:prstGeom>
              <a:solidFill>
                <a:srgbClr val="FA6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Franklin Gothic Demi Cond" panose="020B0706030402020204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035887" y="1077469"/>
                <a:ext cx="360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600" b="1" dirty="0" smtClean="0">
                    <a:solidFill>
                      <a:schemeClr val="bg1">
                        <a:lumMod val="95000"/>
                      </a:schemeClr>
                    </a:solidFill>
                    <a:latin typeface="Franklin Gothic Demi Cond" panose="020B0706030402020204" pitchFamily="34" charset="0"/>
                  </a:rPr>
                  <a:t>9</a:t>
                </a:r>
                <a:endParaRPr lang="en-US" sz="1600" b="1" u="sng" dirty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41530" y="1350623"/>
              <a:ext cx="432048" cy="338554"/>
              <a:chOff x="1006579" y="1077469"/>
              <a:chExt cx="432048" cy="338554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1078587" y="1108775"/>
                <a:ext cx="288032" cy="288032"/>
              </a:xfrm>
              <a:prstGeom prst="ellipse">
                <a:avLst/>
              </a:prstGeom>
              <a:solidFill>
                <a:srgbClr val="FA6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Franklin Gothic Demi Cond" panose="020B0706030402020204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006579" y="1077469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600" b="1" dirty="0" smtClean="0">
                    <a:solidFill>
                      <a:schemeClr val="bg1">
                        <a:lumMod val="95000"/>
                      </a:schemeClr>
                    </a:solidFill>
                    <a:latin typeface="Franklin Gothic Demi Cond" panose="020B0706030402020204" pitchFamily="34" charset="0"/>
                  </a:rPr>
                  <a:t>10</a:t>
                </a:r>
                <a:endParaRPr lang="en-US" sz="1600" b="1" u="sng" dirty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341530" y="2213540"/>
              <a:ext cx="432048" cy="338554"/>
              <a:chOff x="1006579" y="1077469"/>
              <a:chExt cx="432048" cy="338554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078587" y="1108775"/>
                <a:ext cx="288032" cy="288032"/>
              </a:xfrm>
              <a:prstGeom prst="ellipse">
                <a:avLst/>
              </a:prstGeom>
              <a:solidFill>
                <a:srgbClr val="FA6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Franklin Gothic Demi Cond" panose="020B070603040202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006579" y="1077469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600" b="1" dirty="0" smtClean="0">
                    <a:solidFill>
                      <a:schemeClr val="bg1">
                        <a:lumMod val="95000"/>
                      </a:schemeClr>
                    </a:solidFill>
                    <a:latin typeface="Franklin Gothic Demi Cond" panose="020B0706030402020204" pitchFamily="34" charset="0"/>
                  </a:rPr>
                  <a:t>11</a:t>
                </a:r>
                <a:endParaRPr lang="en-US" sz="1600" b="1" u="sng" dirty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41530" y="3331098"/>
              <a:ext cx="432048" cy="338554"/>
              <a:chOff x="1006579" y="1077469"/>
              <a:chExt cx="432048" cy="338554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1078587" y="1108775"/>
                <a:ext cx="288032" cy="288032"/>
              </a:xfrm>
              <a:prstGeom prst="ellipse">
                <a:avLst/>
              </a:prstGeom>
              <a:solidFill>
                <a:srgbClr val="FA6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Franklin Gothic Demi Cond" panose="020B0706030402020204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006579" y="1077469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600" b="1" dirty="0" smtClean="0">
                    <a:solidFill>
                      <a:schemeClr val="bg1">
                        <a:lumMod val="95000"/>
                      </a:schemeClr>
                    </a:solidFill>
                    <a:latin typeface="Franklin Gothic Demi Cond" panose="020B0706030402020204" pitchFamily="34" charset="0"/>
                  </a:rPr>
                  <a:t>12</a:t>
                </a:r>
                <a:endParaRPr lang="en-US" sz="1600" b="1" u="sng" dirty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897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1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478729"/>
              </p:ext>
            </p:extLst>
          </p:nvPr>
        </p:nvGraphicFramePr>
        <p:xfrm>
          <a:off x="1871699" y="1340768"/>
          <a:ext cx="5400600" cy="2606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1169"/>
                <a:gridCol w="4209431"/>
              </a:tblGrid>
              <a:tr h="288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VOICE</a:t>
                      </a:r>
                      <a:r>
                        <a:rPr lang="es-MX" sz="1700" b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ALLOCATION</a:t>
                      </a:r>
                      <a:endParaRPr lang="en-US" sz="1700" b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AA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Character</a:t>
                      </a:r>
                      <a:endParaRPr lang="en-US" sz="1700" b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Description</a:t>
                      </a:r>
                      <a:endParaRPr lang="en-US" sz="1700" b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b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13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Carlos,</a:t>
                      </a:r>
                      <a:r>
                        <a:rPr lang="en-US" sz="13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 Sales Manager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b="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Carlos is an authority figure in the company</a:t>
                      </a:r>
                      <a:r>
                        <a:rPr lang="en-US" sz="13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that inspires trust.</a:t>
                      </a:r>
                      <a:endParaRPr lang="en-US" sz="1300" b="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b="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He has</a:t>
                      </a:r>
                      <a:r>
                        <a:rPr lang="en-US" sz="13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 contagious positive attitude and works hard to obtain results.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en-US" sz="1300" b="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163379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Date:  </a:t>
            </a:r>
            <a:r>
              <a:rPr lang="es-CR" sz="17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September</a:t>
            </a:r>
            <a:r>
              <a:rPr lang="es-CR" sz="17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22, 2014</a:t>
            </a:r>
            <a:endParaRPr lang="en-US" sz="1700" u="sng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es-C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Course</a:t>
            </a:r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C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Name</a:t>
            </a:r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:</a:t>
            </a:r>
            <a:r>
              <a:rPr lang="es-CR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CR" sz="17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Managing</a:t>
            </a:r>
            <a:r>
              <a:rPr lang="es-CR" sz="17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s-CR" sz="17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</a:t>
            </a:r>
            <a:r>
              <a:rPr lang="es-CR" sz="17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online </a:t>
            </a:r>
            <a:r>
              <a:rPr lang="es-CR" sz="17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course</a:t>
            </a:r>
            <a:endParaRPr lang="en-US" sz="1700" u="sng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163379"/>
            <a:ext cx="3960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Client</a:t>
            </a:r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 Logo</a:t>
            </a:r>
            <a:endParaRPr lang="en-US" sz="1700" u="sng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240842"/>
              </p:ext>
            </p:extLst>
          </p:nvPr>
        </p:nvGraphicFramePr>
        <p:xfrm>
          <a:off x="1115615" y="188640"/>
          <a:ext cx="6912770" cy="6537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/>
                <a:gridCol w="1872207"/>
                <a:gridCol w="1656185"/>
                <a:gridCol w="1944217"/>
              </a:tblGrid>
              <a:tr h="359751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MODULE 1 - PRESENTATION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AA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751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Section</a:t>
                      </a:r>
                      <a:r>
                        <a:rPr lang="es-MX" sz="17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1 - </a:t>
                      </a:r>
                      <a:r>
                        <a:rPr lang="es-MX" sz="1700" b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Welcome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Screen</a:t>
                      </a:r>
                      <a:r>
                        <a:rPr lang="es-CR" sz="17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Screen</a:t>
                      </a:r>
                      <a:r>
                        <a:rPr lang="es-CR" sz="17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Type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Screen</a:t>
                      </a:r>
                      <a:r>
                        <a:rPr lang="es-CR" sz="17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 Content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Narration</a:t>
                      </a:r>
                      <a:r>
                        <a:rPr lang="es-CR" sz="17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 / Audio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42647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 b="0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r>
                        <a:rPr lang="es-ES" sz="13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300" b="0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Objectives</a:t>
                      </a:r>
                      <a:endParaRPr lang="en-US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Graphics</a:t>
                      </a:r>
                      <a:r>
                        <a:rPr lang="es-MX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es-MX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Animations</a:t>
                      </a:r>
                      <a:endParaRPr lang="es-MX" sz="13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a background image of the map of a city, to represent a learning route.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LEARNING OBJECTIVES 101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3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At </a:t>
                      </a: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end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of </a:t>
                      </a: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this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unit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you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will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be </a:t>
                      </a: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able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to: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s-MX" sz="13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s-MX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Distinguish</a:t>
                      </a:r>
                      <a:r>
                        <a:rPr lang="es-MX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between</a:t>
                      </a:r>
                      <a:r>
                        <a:rPr lang="es-MX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es-MX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different</a:t>
                      </a:r>
                      <a:r>
                        <a:rPr lang="es-MX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types</a:t>
                      </a:r>
                      <a:r>
                        <a:rPr lang="es-MX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of </a:t>
                      </a:r>
                      <a:r>
                        <a:rPr lang="es-MX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objectives</a:t>
                      </a:r>
                      <a:r>
                        <a:rPr lang="es-MX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endParaRPr lang="en-US" sz="13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   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Write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learning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objectives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of a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course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using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Bloom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Taxonomy’s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Model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s-CR" sz="13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All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this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to plan a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didactic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sequence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of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eLearning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course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s-MX" sz="13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Let’s check what you will be able to do at the end of this unit.  </a:t>
                      </a:r>
                      <a:r>
                        <a:rPr lang="en-US" sz="1300" i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1300" i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00" i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can press the flashing button to move forward.</a:t>
                      </a:r>
                      <a:endParaRPr lang="en-US" sz="13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41" marR="12741" marT="0" marB="0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5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Narration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Voice</a:t>
                      </a:r>
                      <a:endParaRPr lang="es-MX" sz="13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Male voice, institutional and formal.</a:t>
                      </a:r>
                      <a:endParaRPr lang="es-MX" sz="13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Audio 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Notes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Enthusiastic voice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Navigation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Notes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interaction is required on this screen.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87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6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514</Words>
  <Application>Microsoft Macintosh PowerPoint</Application>
  <PresentationFormat>On-screen Show (4:3)</PresentationFormat>
  <Paragraphs>123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Franklin Gothic Demi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Lourdes Barquero</dc:creator>
  <cp:lastModifiedBy>Karla Gutierrez</cp:lastModifiedBy>
  <cp:revision>117</cp:revision>
  <dcterms:created xsi:type="dcterms:W3CDTF">2014-09-18T17:47:07Z</dcterms:created>
  <dcterms:modified xsi:type="dcterms:W3CDTF">2017-01-18T22:22:31Z</dcterms:modified>
</cp:coreProperties>
</file>