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5" r:id="rId4"/>
    <p:sldId id="277" r:id="rId5"/>
    <p:sldId id="272" r:id="rId6"/>
    <p:sldId id="279" r:id="rId7"/>
    <p:sldId id="278" r:id="rId8"/>
    <p:sldId id="276" r:id="rId9"/>
    <p:sldId id="275" r:id="rId10"/>
    <p:sldId id="274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572B"/>
    <a:srgbClr val="49A843"/>
    <a:srgbClr val="AFD7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79"/>
    <p:restoredTop sz="95166"/>
  </p:normalViewPr>
  <p:slideViewPr>
    <p:cSldViewPr snapToGrid="0" snapToObjects="1">
      <p:cViewPr>
        <p:scale>
          <a:sx n="83" d="100"/>
          <a:sy n="83" d="100"/>
        </p:scale>
        <p:origin x="-432" y="-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06C58-D25F-E44F-9B1F-789C23EBEB17}" type="datetimeFigureOut">
              <a:rPr lang="en-US" smtClean="0"/>
              <a:t>1/19/17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8ADFD-BA72-1249-A33D-EF7DCF872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387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1/19/17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56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1/19/17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9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1/19/17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59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charset="0"/>
                <a:ea typeface="Calibri" charset="0"/>
                <a:cs typeface="Calibri" charset="0"/>
              </a:defRPr>
            </a:lvl1pPr>
            <a:lvl2pPr>
              <a:defRPr>
                <a:latin typeface="Calibri" charset="0"/>
                <a:ea typeface="Calibri" charset="0"/>
                <a:cs typeface="Calibri" charset="0"/>
              </a:defRPr>
            </a:lvl2pPr>
            <a:lvl3pPr>
              <a:defRPr>
                <a:latin typeface="Calibri" charset="0"/>
                <a:ea typeface="Calibri" charset="0"/>
                <a:cs typeface="Calibri" charset="0"/>
              </a:defRPr>
            </a:lvl3pPr>
            <a:lvl4pPr>
              <a:defRPr>
                <a:latin typeface="Calibri" charset="0"/>
                <a:ea typeface="Calibri" charset="0"/>
                <a:cs typeface="Calibri" charset="0"/>
              </a:defRPr>
            </a:lvl4pPr>
            <a:lvl5pPr>
              <a:defRPr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1/19/17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1/19/17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1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1/19/17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25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1/19/17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158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1/19/17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58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1/19/17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44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1/19/17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954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1/19/17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155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1EF23-F1D7-DD47-A43F-3C65EBA7B808}" type="datetimeFigureOut">
              <a:rPr lang="en-US" smtClean="0"/>
              <a:t>1/19/17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Lato" charset="0"/>
          <a:ea typeface="Lato" charset="0"/>
          <a:cs typeface="Lato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200" kern="1200">
          <a:solidFill>
            <a:schemeClr val="tx1"/>
          </a:solidFill>
          <a:latin typeface="Lato" charset="0"/>
          <a:ea typeface="Lato" charset="0"/>
          <a:cs typeface="Lato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Lato" charset="0"/>
          <a:ea typeface="Lato" charset="0"/>
          <a:cs typeface="Lato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Lato" charset="0"/>
          <a:ea typeface="Lato" charset="0"/>
          <a:cs typeface="Lato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Lato" charset="0"/>
          <a:ea typeface="Lato" charset="0"/>
          <a:cs typeface="Lato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Lato" charset="0"/>
          <a:ea typeface="Lato" charset="0"/>
          <a:cs typeface="Lato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2739" y="1960578"/>
            <a:ext cx="10466522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24572B"/>
                </a:solidFill>
              </a:rPr>
              <a:t>TEMPLATE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rgbClr val="24572B"/>
                </a:solidFill>
              </a:rPr>
              <a:t/>
            </a:r>
            <a:br>
              <a:rPr lang="en-US" dirty="0" smtClean="0">
                <a:solidFill>
                  <a:srgbClr val="24572B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e-Learning Audience Analysis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815" y="5757863"/>
            <a:ext cx="2090370" cy="841374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1728788" y="3112925"/>
            <a:ext cx="8672512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728788" y="4398800"/>
            <a:ext cx="8672512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8901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OG-4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02" y="1082928"/>
            <a:ext cx="12192000" cy="447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460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6541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000" dirty="0" smtClean="0">
                <a:solidFill>
                  <a:schemeClr val="bg1"/>
                </a:solidFill>
              </a:rPr>
              <a:t>THANK YOU!</a:t>
            </a:r>
            <a:endParaRPr lang="en-US" sz="7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815" y="5757863"/>
            <a:ext cx="2090370" cy="84137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3771901" y="4005266"/>
            <a:ext cx="451485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771901" y="2579687"/>
            <a:ext cx="451485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1000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5302" y="2136901"/>
            <a:ext cx="3869419" cy="671512"/>
          </a:xfrm>
          <a:prstGeom prst="rect">
            <a:avLst/>
          </a:prstGeom>
          <a:solidFill>
            <a:srgbClr val="49A8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6339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24572B"/>
                </a:solidFill>
              </a:rPr>
              <a:t>Demographics</a:t>
            </a:r>
            <a:r>
              <a:rPr lang="en-US" dirty="0" smtClean="0">
                <a:solidFill>
                  <a:srgbClr val="24572B"/>
                </a:solidFill>
              </a:rPr>
              <a:t>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0215"/>
            <a:ext cx="10515600" cy="1142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 you are not familiar with the target audience of your eLearning course, making a list of their characteristics and preferences can help you approach the design phase more appropriately. 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 specific as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possible!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368" y="6192503"/>
            <a:ext cx="1485131" cy="597765"/>
          </a:xfrm>
          <a:prstGeom prst="rect">
            <a:avLst/>
          </a:prstGeom>
        </p:spPr>
      </p:pic>
      <p:sp>
        <p:nvSpPr>
          <p:cNvPr id="26" name="Content Placeholder 2"/>
          <p:cNvSpPr txBox="1">
            <a:spLocks/>
          </p:cNvSpPr>
          <p:nvPr/>
        </p:nvSpPr>
        <p:spPr>
          <a:xfrm>
            <a:off x="838200" y="3152963"/>
            <a:ext cx="10515600" cy="32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Blip>
                <a:blip r:embed="rId3"/>
              </a:buBlip>
            </a:pPr>
            <a:r>
              <a:rPr lang="en-US" dirty="0" smtClean="0"/>
              <a:t> Age:</a:t>
            </a:r>
            <a:endParaRPr lang="en-US" dirty="0"/>
          </a:p>
          <a:p>
            <a:pPr lvl="0">
              <a:buBlip>
                <a:blip r:embed="rId3"/>
              </a:buBlip>
            </a:pPr>
            <a:r>
              <a:rPr lang="en-US" dirty="0" smtClean="0"/>
              <a:t> Gender:</a:t>
            </a:r>
            <a:endParaRPr lang="en-US" dirty="0"/>
          </a:p>
          <a:p>
            <a:pPr lvl="0">
              <a:buBlip>
                <a:blip r:embed="rId3"/>
              </a:buBlip>
            </a:pPr>
            <a:r>
              <a:rPr lang="en-US" dirty="0" smtClean="0"/>
              <a:t> Primary language:</a:t>
            </a:r>
            <a:endParaRPr lang="en-US" dirty="0"/>
          </a:p>
          <a:p>
            <a:pPr lvl="0">
              <a:buBlip>
                <a:blip r:embed="rId3"/>
              </a:buBlip>
            </a:pPr>
            <a:r>
              <a:rPr lang="en-US" dirty="0" smtClean="0"/>
              <a:t> Profession:</a:t>
            </a:r>
            <a:endParaRPr lang="en-US" dirty="0"/>
          </a:p>
          <a:p>
            <a:pPr lvl="0">
              <a:buBlip>
                <a:blip r:embed="rId3"/>
              </a:buBlip>
            </a:pPr>
            <a:r>
              <a:rPr lang="en-US" dirty="0" smtClean="0"/>
              <a:t> Current role in the company: </a:t>
            </a:r>
            <a:endParaRPr lang="en-US" dirty="0"/>
          </a:p>
          <a:p>
            <a:pPr lvl="0">
              <a:buBlip>
                <a:blip r:embed="rId3"/>
              </a:buBlip>
            </a:pPr>
            <a:r>
              <a:rPr lang="en-US" dirty="0" smtClean="0"/>
              <a:t> Formal </a:t>
            </a:r>
            <a:r>
              <a:rPr lang="en-US" dirty="0"/>
              <a:t>educational </a:t>
            </a:r>
            <a:r>
              <a:rPr lang="en-US" dirty="0" smtClean="0"/>
              <a:t>background:</a:t>
            </a:r>
          </a:p>
        </p:txBody>
      </p:sp>
    </p:spTree>
    <p:extLst>
      <p:ext uri="{BB962C8B-B14F-4D97-AF65-F5344CB8AC3E}">
        <p14:creationId xmlns:p14="http://schemas.microsoft.com/office/powerpoint/2010/main" val="829231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368" y="6192503"/>
            <a:ext cx="1485131" cy="597765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1041050"/>
            <a:ext cx="10515600" cy="364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Also, </a:t>
            </a:r>
            <a:r>
              <a:rPr lang="en-US" sz="2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analyze audience as a whole</a:t>
            </a:r>
            <a:r>
              <a:rPr lang="en-US" sz="25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endParaRPr lang="en-US" sz="2000" dirty="0"/>
          </a:p>
          <a:p>
            <a:pPr lvl="0">
              <a:buBlip>
                <a:blip r:embed="rId3"/>
              </a:buBlip>
            </a:pPr>
            <a:r>
              <a:rPr lang="en-US" dirty="0" smtClean="0"/>
              <a:t> Size: What </a:t>
            </a:r>
            <a:r>
              <a:rPr lang="en-US" dirty="0"/>
              <a:t>is the size of your target audience? </a:t>
            </a:r>
          </a:p>
          <a:p>
            <a:pPr lvl="0">
              <a:buBlip>
                <a:blip r:embed="rId3"/>
              </a:buBlip>
            </a:pPr>
            <a:r>
              <a:rPr lang="en-US" dirty="0" smtClean="0"/>
              <a:t> Career level: Are </a:t>
            </a:r>
            <a:r>
              <a:rPr lang="en-US" dirty="0"/>
              <a:t>they </a:t>
            </a:r>
            <a:r>
              <a:rPr lang="en-US" dirty="0" smtClean="0"/>
              <a:t>novices</a:t>
            </a:r>
            <a:r>
              <a:rPr lang="en-US" dirty="0"/>
              <a:t>, executives, </a:t>
            </a:r>
            <a:r>
              <a:rPr lang="en-US" dirty="0" smtClean="0"/>
              <a:t>CEO’s, middle managers or technicians?</a:t>
            </a:r>
          </a:p>
          <a:p>
            <a:pPr lvl="0">
              <a:buBlip>
                <a:blip r:embed="rId3"/>
              </a:buBlip>
            </a:pPr>
            <a:r>
              <a:rPr lang="en-US" dirty="0" smtClean="0"/>
              <a:t>Composition: Is </a:t>
            </a:r>
            <a:r>
              <a:rPr lang="en-US" dirty="0"/>
              <a:t>the audience homogenous or heterogeneous? </a:t>
            </a:r>
          </a:p>
          <a:p>
            <a:pPr lvl="0">
              <a:buBlip>
                <a:blip r:embed="rId3"/>
              </a:buBlip>
            </a:pPr>
            <a:r>
              <a:rPr lang="en-US" dirty="0" smtClean="0"/>
              <a:t> Location: Are </a:t>
            </a:r>
            <a:r>
              <a:rPr lang="en-US" dirty="0"/>
              <a:t>they dispersed geographically? </a:t>
            </a:r>
          </a:p>
          <a:p>
            <a:pPr lvl="0">
              <a:buBlip>
                <a:blip r:embed="rId3"/>
              </a:buBlip>
            </a:pPr>
            <a:r>
              <a:rPr lang="en-US" dirty="0" smtClean="0"/>
              <a:t> Work conditions: Do </a:t>
            </a:r>
            <a:r>
              <a:rPr lang="en-US" dirty="0"/>
              <a:t>they work in offices or do they engage in physical labor outdoors?  </a:t>
            </a:r>
          </a:p>
        </p:txBody>
      </p:sp>
    </p:spTree>
    <p:extLst>
      <p:ext uri="{BB962C8B-B14F-4D97-AF65-F5344CB8AC3E}">
        <p14:creationId xmlns:p14="http://schemas.microsoft.com/office/powerpoint/2010/main" val="1825282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8575" y="865377"/>
            <a:ext cx="4271964" cy="671512"/>
          </a:xfrm>
          <a:prstGeom prst="rect">
            <a:avLst/>
          </a:prstGeom>
          <a:solidFill>
            <a:srgbClr val="49A8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368" y="6192503"/>
            <a:ext cx="1485131" cy="597765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838200" y="5806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b="1" dirty="0" smtClean="0">
                <a:solidFill>
                  <a:srgbClr val="24572B"/>
                </a:solidFill>
              </a:rPr>
              <a:t>Contextual Analysis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1821581"/>
            <a:ext cx="10515600" cy="4864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Blip>
                <a:blip r:embed="rId3"/>
              </a:buBlip>
            </a:pPr>
            <a:r>
              <a:rPr lang="en-US" sz="2000" dirty="0"/>
              <a:t>Describe a typical day in this </a:t>
            </a:r>
            <a:r>
              <a:rPr lang="en-US" sz="2000" dirty="0" smtClean="0"/>
              <a:t>person. Clearly, enlist </a:t>
            </a:r>
            <a:r>
              <a:rPr lang="en-US" sz="2000" dirty="0"/>
              <a:t>j</a:t>
            </a:r>
            <a:r>
              <a:rPr lang="en-US" sz="2000" dirty="0" smtClean="0"/>
              <a:t>ob functions:</a:t>
            </a:r>
          </a:p>
          <a:p>
            <a:pPr lvl="0">
              <a:buBlip>
                <a:blip r:embed="rId3"/>
              </a:buBlip>
            </a:pPr>
            <a:r>
              <a:rPr lang="en-US" sz="2000" dirty="0" smtClean="0"/>
              <a:t>How </a:t>
            </a:r>
            <a:r>
              <a:rPr lang="en-US" sz="2000" dirty="0"/>
              <a:t>much time do they have for learning? </a:t>
            </a:r>
          </a:p>
          <a:p>
            <a:pPr lvl="0">
              <a:buBlip>
                <a:blip r:embed="rId3"/>
              </a:buBlip>
            </a:pPr>
            <a:r>
              <a:rPr lang="en-US" sz="2000" dirty="0"/>
              <a:t>Common constraints, frustrations, challenges, pain </a:t>
            </a:r>
            <a:r>
              <a:rPr lang="en-US" sz="2000" dirty="0" smtClean="0"/>
              <a:t>points: </a:t>
            </a:r>
            <a:endParaRPr lang="en-US" sz="2000" dirty="0"/>
          </a:p>
          <a:p>
            <a:pPr lvl="0">
              <a:buBlip>
                <a:blip r:embed="rId3"/>
              </a:buBlip>
            </a:pPr>
            <a:r>
              <a:rPr lang="en-US" sz="2000" dirty="0"/>
              <a:t>Professional and life </a:t>
            </a:r>
            <a:r>
              <a:rPr lang="en-US" sz="2000" dirty="0" smtClean="0"/>
              <a:t>goals: </a:t>
            </a:r>
            <a:endParaRPr lang="en-US" sz="2000" dirty="0"/>
          </a:p>
          <a:p>
            <a:pPr lvl="0">
              <a:buBlip>
                <a:blip r:embed="rId3"/>
              </a:buBlip>
            </a:pPr>
            <a:r>
              <a:rPr lang="en-US" sz="2000" dirty="0" smtClean="0"/>
              <a:t>Distractors</a:t>
            </a:r>
            <a:r>
              <a:rPr lang="en-US" sz="2000" dirty="0"/>
              <a:t>: common barriers to learning</a:t>
            </a:r>
          </a:p>
          <a:p>
            <a:pPr>
              <a:buBlip>
                <a:blip r:embed="rId3"/>
              </a:buBlip>
            </a:pPr>
            <a:r>
              <a:rPr lang="en-US" sz="2000" dirty="0"/>
              <a:t>How </a:t>
            </a:r>
            <a:r>
              <a:rPr lang="en-US" sz="2000" dirty="0" smtClean="0"/>
              <a:t>and when will </a:t>
            </a:r>
            <a:r>
              <a:rPr lang="en-US" sz="2000" dirty="0"/>
              <a:t>learners want to use your course</a:t>
            </a:r>
            <a:r>
              <a:rPr lang="en-US" sz="2000" dirty="0" smtClean="0"/>
              <a:t>? Alone</a:t>
            </a:r>
            <a:r>
              <a:rPr lang="en-US" sz="2000" dirty="0"/>
              <a:t>? In groups? In store? At home? </a:t>
            </a:r>
          </a:p>
        </p:txBody>
      </p:sp>
    </p:spTree>
    <p:extLst>
      <p:ext uri="{BB962C8B-B14F-4D97-AF65-F5344CB8AC3E}">
        <p14:creationId xmlns:p14="http://schemas.microsoft.com/office/powerpoint/2010/main" val="1440235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28576" y="865377"/>
            <a:ext cx="4787549" cy="671512"/>
          </a:xfrm>
          <a:prstGeom prst="rect">
            <a:avLst/>
          </a:prstGeom>
          <a:solidFill>
            <a:srgbClr val="49A8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368" y="6192503"/>
            <a:ext cx="1485131" cy="597765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838200" y="5806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b="1" dirty="0" smtClean="0">
                <a:solidFill>
                  <a:srgbClr val="24572B"/>
                </a:solidFill>
              </a:rPr>
              <a:t>Audience Expectations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1864445"/>
            <a:ext cx="10515600" cy="4864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Blip>
                <a:blip r:embed="rId3"/>
              </a:buBlip>
            </a:pPr>
            <a:r>
              <a:rPr lang="en-US" dirty="0" smtClean="0"/>
              <a:t>Why </a:t>
            </a:r>
            <a:r>
              <a:rPr lang="en-US" dirty="0"/>
              <a:t>are they </a:t>
            </a:r>
            <a:r>
              <a:rPr lang="en-US" dirty="0" smtClean="0"/>
              <a:t>taking this course?</a:t>
            </a:r>
            <a:r>
              <a:rPr lang="en-US" dirty="0"/>
              <a:t> </a:t>
            </a:r>
            <a:endParaRPr lang="en-US" dirty="0" smtClean="0"/>
          </a:p>
          <a:p>
            <a:pPr lvl="0">
              <a:buBlip>
                <a:blip r:embed="rId3"/>
              </a:buBlip>
            </a:pPr>
            <a:r>
              <a:rPr lang="en-US" dirty="0" smtClean="0"/>
              <a:t>What </a:t>
            </a:r>
            <a:r>
              <a:rPr lang="en-US" dirty="0"/>
              <a:t>are they looking for in the eLearning course</a:t>
            </a:r>
            <a:r>
              <a:rPr lang="en-US" dirty="0" smtClean="0"/>
              <a:t>?</a:t>
            </a:r>
          </a:p>
          <a:p>
            <a:pPr lvl="0">
              <a:buBlip>
                <a:blip r:embed="rId3"/>
              </a:buBlip>
            </a:pPr>
            <a:r>
              <a:rPr lang="en-US" dirty="0"/>
              <a:t>Is the course mandatory or voluntary?</a:t>
            </a:r>
            <a:endParaRPr lang="en-US" dirty="0" smtClean="0"/>
          </a:p>
          <a:p>
            <a:pPr lvl="0">
              <a:buBlip>
                <a:blip r:embed="rId3"/>
              </a:buBlip>
            </a:pPr>
            <a:r>
              <a:rPr lang="en-US" dirty="0"/>
              <a:t>If there was no obligation, will the audience still take the course</a:t>
            </a:r>
            <a:r>
              <a:rPr lang="en-US" dirty="0" smtClean="0"/>
              <a:t>?</a:t>
            </a:r>
          </a:p>
          <a:p>
            <a:pPr lvl="0">
              <a:buBlip>
                <a:blip r:embed="rId3"/>
              </a:buBlip>
            </a:pPr>
            <a:r>
              <a:rPr lang="en-US" dirty="0"/>
              <a:t>Do they think they need this training? — What is their level of urgency</a:t>
            </a:r>
            <a:r>
              <a:rPr lang="en-US" dirty="0" smtClean="0"/>
              <a:t>?</a:t>
            </a:r>
          </a:p>
          <a:p>
            <a:pPr lvl="0">
              <a:buBlip>
                <a:blip r:embed="rId3"/>
              </a:buBlip>
            </a:pPr>
            <a:r>
              <a:rPr lang="en-US" dirty="0" smtClean="0"/>
              <a:t> What </a:t>
            </a:r>
            <a:r>
              <a:rPr lang="en-US" dirty="0"/>
              <a:t>does the audience expect to learn from your </a:t>
            </a:r>
            <a:r>
              <a:rPr lang="en-US" dirty="0" smtClean="0"/>
              <a:t>course? </a:t>
            </a:r>
          </a:p>
          <a:p>
            <a:pPr lvl="0">
              <a:buBlip>
                <a:blip r:embed="rId3"/>
              </a:buBlip>
            </a:pPr>
            <a:r>
              <a:rPr lang="en-US" dirty="0" smtClean="0"/>
              <a:t>How </a:t>
            </a:r>
            <a:r>
              <a:rPr lang="en-US" dirty="0"/>
              <a:t>do they expect this course to resolve their workplace concerns?</a:t>
            </a:r>
          </a:p>
          <a:p>
            <a:pPr lvl="0">
              <a:buBlip>
                <a:blip r:embed="rId3"/>
              </a:buBlip>
            </a:pPr>
            <a:r>
              <a:rPr lang="en-US" dirty="0"/>
              <a:t>How do they expect this course to help them achieve their professional goals?</a:t>
            </a:r>
          </a:p>
          <a:p>
            <a:pPr lvl="0">
              <a:buBlip>
                <a:blip r:embed="rId3"/>
              </a:buBlip>
            </a:pPr>
            <a:r>
              <a:rPr lang="en-US" dirty="0"/>
              <a:t>What do they expect they will be able to do at the end of a course? </a:t>
            </a:r>
          </a:p>
        </p:txBody>
      </p:sp>
    </p:spTree>
    <p:extLst>
      <p:ext uri="{BB962C8B-B14F-4D97-AF65-F5344CB8AC3E}">
        <p14:creationId xmlns:p14="http://schemas.microsoft.com/office/powerpoint/2010/main" val="3395018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8576" y="865377"/>
            <a:ext cx="4787549" cy="671512"/>
          </a:xfrm>
          <a:prstGeom prst="rect">
            <a:avLst/>
          </a:prstGeom>
          <a:solidFill>
            <a:srgbClr val="49A8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368" y="6192503"/>
            <a:ext cx="1485131" cy="597765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838200" y="5806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b="1" dirty="0" smtClean="0">
                <a:solidFill>
                  <a:srgbClr val="24572B"/>
                </a:solidFill>
              </a:rPr>
              <a:t>Prior Knowledge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1864445"/>
            <a:ext cx="10515600" cy="4864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Blip>
                <a:blip r:embed="rId3"/>
              </a:buBlip>
            </a:pPr>
            <a:r>
              <a:rPr lang="en-US" sz="2000" dirty="0"/>
              <a:t> </a:t>
            </a:r>
            <a:r>
              <a:rPr lang="en-US" dirty="0"/>
              <a:t>Do they have previous knowledge on the topic? If not, what prerequisite knowledge will be required</a:t>
            </a:r>
            <a:r>
              <a:rPr lang="en-US" dirty="0" smtClean="0"/>
              <a:t>?</a:t>
            </a:r>
          </a:p>
          <a:p>
            <a:pPr>
              <a:buBlip>
                <a:blip r:embed="rId3"/>
              </a:buBlip>
            </a:pPr>
            <a:r>
              <a:rPr lang="en-US" dirty="0"/>
              <a:t> Entry behaviors: What the learners should already know to DO</a:t>
            </a:r>
            <a:r>
              <a:rPr lang="en-US" dirty="0" smtClean="0"/>
              <a:t>?</a:t>
            </a:r>
          </a:p>
          <a:p>
            <a:pPr lvl="0">
              <a:buBlip>
                <a:blip r:embed="rId3"/>
              </a:buBlip>
            </a:pPr>
            <a:r>
              <a:rPr lang="en-US" dirty="0" smtClean="0"/>
              <a:t> </a:t>
            </a:r>
            <a:r>
              <a:rPr lang="en-US" dirty="0"/>
              <a:t>What SPECIFIC skills do your learners already possess</a:t>
            </a:r>
            <a:r>
              <a:rPr lang="en-US" dirty="0" smtClean="0"/>
              <a:t>?</a:t>
            </a:r>
          </a:p>
          <a:p>
            <a:pPr lvl="0">
              <a:buBlip>
                <a:blip r:embed="rId3"/>
              </a:buBlip>
            </a:pPr>
            <a:r>
              <a:rPr lang="en-US" dirty="0"/>
              <a:t>What do they need to know?</a:t>
            </a:r>
          </a:p>
          <a:p>
            <a:pPr lvl="0">
              <a:buBlip>
                <a:blip r:embed="rId3"/>
              </a:buBlip>
            </a:pPr>
            <a:r>
              <a:rPr lang="en-US" dirty="0" smtClean="0"/>
              <a:t>What do your learners DON’T know? </a:t>
            </a:r>
          </a:p>
          <a:p>
            <a:pPr lvl="0">
              <a:buBlip>
                <a:blip r:embed="rId3"/>
              </a:buBlip>
            </a:pPr>
            <a:r>
              <a:rPr lang="en-US" dirty="0" smtClean="0"/>
              <a:t> Are learners aware of their knowledge gap? </a:t>
            </a:r>
          </a:p>
        </p:txBody>
      </p:sp>
    </p:spTree>
    <p:extLst>
      <p:ext uri="{BB962C8B-B14F-4D97-AF65-F5344CB8AC3E}">
        <p14:creationId xmlns:p14="http://schemas.microsoft.com/office/powerpoint/2010/main" val="1935136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28576" y="865377"/>
            <a:ext cx="5369032" cy="671512"/>
          </a:xfrm>
          <a:prstGeom prst="rect">
            <a:avLst/>
          </a:prstGeom>
          <a:solidFill>
            <a:srgbClr val="49A8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368" y="6192503"/>
            <a:ext cx="1485131" cy="597765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838200" y="5806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b="1" dirty="0" smtClean="0">
                <a:solidFill>
                  <a:srgbClr val="24572B"/>
                </a:solidFill>
              </a:rPr>
              <a:t>Attitudes Towards Training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1864445"/>
            <a:ext cx="10515600" cy="4864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Blip>
                <a:blip r:embed="rId3"/>
              </a:buBlip>
            </a:pPr>
            <a:r>
              <a:rPr lang="en-US" dirty="0"/>
              <a:t>What do they think about the topic? </a:t>
            </a:r>
            <a:endParaRPr lang="en-US" dirty="0" smtClean="0"/>
          </a:p>
          <a:p>
            <a:pPr>
              <a:buBlip>
                <a:blip r:embed="rId3"/>
              </a:buBlip>
            </a:pPr>
            <a:r>
              <a:rPr lang="en-US" dirty="0" smtClean="0"/>
              <a:t>What </a:t>
            </a:r>
            <a:r>
              <a:rPr lang="en-US" dirty="0"/>
              <a:t>questions do they have? List the questions your audience has, and that the course should </a:t>
            </a:r>
            <a:r>
              <a:rPr lang="en-US" dirty="0" smtClean="0"/>
              <a:t>answer.</a:t>
            </a:r>
          </a:p>
          <a:p>
            <a:pPr lvl="0">
              <a:buBlip>
                <a:blip r:embed="rId3"/>
              </a:buBlip>
            </a:pPr>
            <a:r>
              <a:rPr lang="en-US" dirty="0" smtClean="0"/>
              <a:t>Do they believe that taking this course will help them grow in the workplace? </a:t>
            </a:r>
          </a:p>
          <a:p>
            <a:pPr lvl="0">
              <a:buBlip>
                <a:blip r:embed="rId3"/>
              </a:buBlip>
            </a:pPr>
            <a:r>
              <a:rPr lang="en-US" dirty="0" smtClean="0"/>
              <a:t>What </a:t>
            </a:r>
            <a:r>
              <a:rPr lang="en-US" dirty="0"/>
              <a:t>information </a:t>
            </a:r>
            <a:r>
              <a:rPr lang="en-US" dirty="0" smtClean="0"/>
              <a:t>do </a:t>
            </a:r>
            <a:r>
              <a:rPr lang="en-US" dirty="0"/>
              <a:t>you have to provide to build a convincing “what’s-in-it-for-me” factor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36275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8575" y="865377"/>
            <a:ext cx="4741642" cy="671512"/>
          </a:xfrm>
          <a:prstGeom prst="rect">
            <a:avLst/>
          </a:prstGeom>
          <a:solidFill>
            <a:srgbClr val="49A8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368" y="6192503"/>
            <a:ext cx="1485131" cy="597765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838200" y="5806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b="1" dirty="0" smtClean="0">
                <a:solidFill>
                  <a:srgbClr val="24572B"/>
                </a:solidFill>
              </a:rPr>
              <a:t>Learning Preferences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1821581"/>
            <a:ext cx="10515600" cy="4864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Blip>
                <a:blip r:embed="rId3"/>
              </a:buBlip>
            </a:pPr>
            <a:r>
              <a:rPr lang="en-US" dirty="0"/>
              <a:t>What's their preferred media type? </a:t>
            </a:r>
            <a:r>
              <a:rPr lang="en-US" dirty="0" smtClean="0"/>
              <a:t> Do </a:t>
            </a:r>
            <a:r>
              <a:rPr lang="en-US" dirty="0"/>
              <a:t>they want </a:t>
            </a:r>
            <a:r>
              <a:rPr lang="en-US" dirty="0" smtClean="0"/>
              <a:t>a </a:t>
            </a:r>
            <a:r>
              <a:rPr lang="en-US" dirty="0"/>
              <a:t>video tutorial </a:t>
            </a:r>
            <a:r>
              <a:rPr lang="en-US" dirty="0" smtClean="0"/>
              <a:t>or do they prefer a summarized </a:t>
            </a:r>
            <a:r>
              <a:rPr lang="en-US" dirty="0" err="1" smtClean="0"/>
              <a:t>infographic</a:t>
            </a:r>
            <a:r>
              <a:rPr lang="en-US" dirty="0" smtClean="0"/>
              <a:t>?</a:t>
            </a:r>
          </a:p>
          <a:p>
            <a:pPr lvl="0">
              <a:buBlip>
                <a:blip r:embed="rId3"/>
              </a:buBlip>
            </a:pPr>
            <a:r>
              <a:rPr lang="en-US" dirty="0" smtClean="0"/>
              <a:t>What type of personality do they have? You can use Myers-Briggs Model to identify if they are introverts, extroverts, etc.</a:t>
            </a:r>
          </a:p>
          <a:p>
            <a:pPr lvl="0">
              <a:buBlip>
                <a:blip r:embed="rId3"/>
              </a:buBlip>
            </a:pPr>
            <a:r>
              <a:rPr lang="en-US" dirty="0" smtClean="0"/>
              <a:t>How </a:t>
            </a:r>
            <a:r>
              <a:rPr lang="en-US" dirty="0"/>
              <a:t>do they want to be engaged with and talked to</a:t>
            </a:r>
            <a:r>
              <a:rPr lang="en-US" dirty="0" smtClean="0"/>
              <a:t>?</a:t>
            </a:r>
          </a:p>
          <a:p>
            <a:pPr lvl="0">
              <a:buBlip>
                <a:blip r:embed="rId3"/>
              </a:buBlip>
            </a:pPr>
            <a:r>
              <a:rPr lang="en-US" dirty="0"/>
              <a:t>What motivates them to learn?</a:t>
            </a:r>
          </a:p>
        </p:txBody>
      </p:sp>
    </p:spTree>
    <p:extLst>
      <p:ext uri="{BB962C8B-B14F-4D97-AF65-F5344CB8AC3E}">
        <p14:creationId xmlns:p14="http://schemas.microsoft.com/office/powerpoint/2010/main" val="2167559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28576" y="865377"/>
            <a:ext cx="6000751" cy="671512"/>
          </a:xfrm>
          <a:prstGeom prst="rect">
            <a:avLst/>
          </a:prstGeom>
          <a:solidFill>
            <a:srgbClr val="49A8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368" y="6192503"/>
            <a:ext cx="1485131" cy="597765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838200" y="5806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b="1" dirty="0" smtClean="0">
                <a:solidFill>
                  <a:srgbClr val="24572B"/>
                </a:solidFill>
              </a:rPr>
              <a:t>Technical Skills &amp; Accessibility: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1864446"/>
            <a:ext cx="10515600" cy="3735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Blip>
                <a:blip r:embed="rId3"/>
              </a:buBlip>
            </a:pPr>
            <a:r>
              <a:rPr lang="en-US" dirty="0" smtClean="0"/>
              <a:t> Are </a:t>
            </a:r>
            <a:r>
              <a:rPr lang="en-US" dirty="0"/>
              <a:t>they tech-savvy?</a:t>
            </a:r>
          </a:p>
          <a:p>
            <a:pPr lvl="0">
              <a:buBlip>
                <a:blip r:embed="rId3"/>
              </a:buBlip>
            </a:pPr>
            <a:r>
              <a:rPr lang="en-US" dirty="0" smtClean="0"/>
              <a:t> How </a:t>
            </a:r>
            <a:r>
              <a:rPr lang="en-US" dirty="0"/>
              <a:t>will they be accessing the course? Will they rely on office equipment (computer lab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       training </a:t>
            </a:r>
            <a:r>
              <a:rPr lang="en-US" dirty="0"/>
              <a:t>room, etc.) or will they rely on their own device? </a:t>
            </a:r>
          </a:p>
          <a:p>
            <a:pPr lvl="0">
              <a:buBlip>
                <a:blip r:embed="rId3"/>
              </a:buBlip>
            </a:pPr>
            <a:r>
              <a:rPr lang="en-US" dirty="0" smtClean="0"/>
              <a:t> What is the technical configuration of these devices?</a:t>
            </a:r>
          </a:p>
          <a:p>
            <a:pPr lvl="0">
              <a:buBlip>
                <a:blip r:embed="rId3"/>
              </a:buBlip>
            </a:pPr>
            <a:r>
              <a:rPr lang="en-US" dirty="0" smtClean="0"/>
              <a:t> What </a:t>
            </a:r>
            <a:r>
              <a:rPr lang="en-US" dirty="0"/>
              <a:t>software and programs do they use in their daily work? </a:t>
            </a:r>
            <a:endParaRPr lang="en-US" dirty="0" smtClean="0"/>
          </a:p>
          <a:p>
            <a:pPr lvl="0">
              <a:buBlip>
                <a:blip r:embed="rId3"/>
              </a:buBlip>
            </a:pPr>
            <a:r>
              <a:rPr lang="en-US" dirty="0" smtClean="0"/>
              <a:t> What network bandwidth do they have access?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278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3126</TotalTime>
  <Words>560</Words>
  <Application>Microsoft Macintosh PowerPoint</Application>
  <PresentationFormat>Custom</PresentationFormat>
  <Paragraphs>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TEMPLATE  e-Learning Audience Analysis</vt:lpstr>
      <vt:lpstr>Demographics: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OBJECTIVES TEMPLATE  </dc:title>
  <dc:creator>guillermo groisman</dc:creator>
  <cp:lastModifiedBy>Karla Gutierrez</cp:lastModifiedBy>
  <cp:revision>47</cp:revision>
  <dcterms:created xsi:type="dcterms:W3CDTF">2016-12-31T13:07:57Z</dcterms:created>
  <dcterms:modified xsi:type="dcterms:W3CDTF">2017-01-19T19:59:31Z</dcterms:modified>
</cp:coreProperties>
</file>